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9" r:id="rId6"/>
    <p:sldId id="259" r:id="rId7"/>
    <p:sldId id="263" r:id="rId8"/>
    <p:sldId id="262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-5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07/01/17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07/01/17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07/01/17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Narayan.rangaraj@iitb.ac.i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railways.gov.in/railwayboard/uploads/directorate/civil_engg/pdf/SR-2016/2016-CEDO-SR-16.pdf" TargetMode="External"/><Relationship Id="rId4" Type="http://schemas.openxmlformats.org/officeDocument/2006/relationships/hyperlink" Target="http://www.indianrailways.gov.in/railwayboard/view_section.jsp?lang=0&amp;id=0,1,304,366,526,626,1645" TargetMode="External"/><Relationship Id="rId5" Type="http://schemas.openxmlformats.org/officeDocument/2006/relationships/hyperlink" Target="https://en.wikipedia.org/wiki/Axle_load" TargetMode="External"/><Relationship Id="rId6" Type="http://schemas.openxmlformats.org/officeDocument/2006/relationships/hyperlink" Target="mailto:http://www.indianrailways.gov.in/railwayboard/view_section.jsp?lang=0&amp;id=0,1,304,366,176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ilwaygazette.com/news/passenger/single-view/view/india-launches-first-160-kmh-semi-high-speed-trai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42" y="549898"/>
            <a:ext cx="9723174" cy="1646302"/>
          </a:xfrm>
        </p:spPr>
        <p:txBody>
          <a:bodyPr/>
          <a:lstStyle/>
          <a:p>
            <a:pPr algn="l"/>
            <a:r>
              <a:rPr lang="en-IN" b="1" dirty="0"/>
              <a:t>Simulation of </a:t>
            </a:r>
            <a:r>
              <a:rPr lang="en-IN" b="1" dirty="0" smtClean="0"/>
              <a:t>mixed traffic on a railway section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31" y="2346224"/>
            <a:ext cx="10040665" cy="4030541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R.Vidyadhar</a:t>
            </a:r>
            <a:r>
              <a:rPr lang="en-US" sz="2800" dirty="0" smtClean="0"/>
              <a:t>, Narayan </a:t>
            </a:r>
            <a:r>
              <a:rPr lang="en-US" sz="2800" dirty="0" err="1" smtClean="0"/>
              <a:t>Rangaraj</a:t>
            </a:r>
            <a:r>
              <a:rPr lang="en-US" sz="2800" dirty="0" smtClean="0"/>
              <a:t> </a:t>
            </a:r>
          </a:p>
          <a:p>
            <a:r>
              <a:rPr lang="en-US" sz="2800" b="1" i="1" dirty="0" smtClean="0"/>
              <a:t>Industrial Engineering &amp; Operations Research,</a:t>
            </a:r>
            <a:r>
              <a:rPr lang="en-US" sz="2800" b="1" i="1" dirty="0"/>
              <a:t> </a:t>
            </a:r>
            <a:r>
              <a:rPr lang="en-US" sz="2800" b="1" i="1" dirty="0" smtClean="0"/>
              <a:t>IIT Bombay</a:t>
            </a:r>
          </a:p>
          <a:p>
            <a:r>
              <a:rPr lang="en-IN" sz="2800" dirty="0" smtClean="0"/>
              <a:t>Soumya Dutta</a:t>
            </a:r>
          </a:p>
          <a:p>
            <a:r>
              <a:rPr lang="en-IN" sz="2800" b="1" i="1" dirty="0" smtClean="0"/>
              <a:t>Electrical Engineering, IIT Bombay</a:t>
            </a:r>
          </a:p>
          <a:p>
            <a:r>
              <a:rPr lang="en-IN" sz="2800" dirty="0" smtClean="0"/>
              <a:t>Ayush Agrawal</a:t>
            </a:r>
          </a:p>
          <a:p>
            <a:r>
              <a:rPr lang="en-IN" sz="2800" b="1" i="1" dirty="0" smtClean="0"/>
              <a:t>ITSPE, Hyderabad</a:t>
            </a:r>
          </a:p>
          <a:p>
            <a:r>
              <a:rPr lang="en-US" sz="2800" b="1" i="1" dirty="0">
                <a:hlinkClick r:id="rId2"/>
              </a:rPr>
              <a:t>n</a:t>
            </a:r>
            <a:r>
              <a:rPr lang="en-IN" sz="2800" b="1" i="1" dirty="0" smtClean="0">
                <a:hlinkClick r:id="rId2"/>
              </a:rPr>
              <a:t>arayan.rangaraj@iitb.ac.in</a:t>
            </a:r>
            <a:r>
              <a:rPr lang="en-IN" sz="2800" b="1" i="1" dirty="0" smtClean="0"/>
              <a:t> - Corresponding author</a:t>
            </a:r>
            <a:endParaRPr lang="en-IN" sz="2800" b="1" i="1" dirty="0"/>
          </a:p>
        </p:txBody>
      </p:sp>
    </p:spTree>
    <p:extLst>
      <p:ext uri="{BB962C8B-B14F-4D97-AF65-F5344CB8AC3E}">
        <p14:creationId xmlns:p14="http://schemas.microsoft.com/office/powerpoint/2010/main" val="318095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26" y="98854"/>
            <a:ext cx="8596668" cy="77431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Some i</a:t>
            </a:r>
            <a:r>
              <a:rPr lang="en-US" sz="4400" dirty="0" smtClean="0"/>
              <a:t>nferences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86" y="932249"/>
            <a:ext cx="8596668" cy="5485027"/>
          </a:xfrm>
        </p:spPr>
        <p:txBody>
          <a:bodyPr>
            <a:noAutofit/>
          </a:bodyPr>
          <a:lstStyle/>
          <a:p>
            <a:r>
              <a:rPr lang="en-IN" sz="2800" dirty="0" smtClean="0"/>
              <a:t>Auto </a:t>
            </a:r>
            <a:r>
              <a:rPr lang="en-IN" sz="2800" dirty="0" err="1" smtClean="0"/>
              <a:t>signaling</a:t>
            </a:r>
            <a:r>
              <a:rPr lang="en-IN" sz="2800" dirty="0" smtClean="0"/>
              <a:t> very effective for homogenous traffic (e.g. Mumbai suburban or freight-only sections)</a:t>
            </a:r>
          </a:p>
          <a:p>
            <a:pPr lvl="1"/>
            <a:r>
              <a:rPr lang="en-IN" sz="2800" dirty="0" smtClean="0"/>
              <a:t>Less effective (capacity) for mixed traffic</a:t>
            </a:r>
          </a:p>
          <a:p>
            <a:r>
              <a:rPr lang="en-IN" sz="2800" dirty="0" smtClean="0"/>
              <a:t>In mixed traffic scenarios, often at the cost of traversal times</a:t>
            </a:r>
          </a:p>
          <a:p>
            <a:pPr lvl="1"/>
            <a:r>
              <a:rPr lang="en-IN" sz="2800" dirty="0" smtClean="0"/>
              <a:t>Can lead to </a:t>
            </a:r>
            <a:r>
              <a:rPr lang="en-IN" sz="2800" dirty="0" smtClean="0"/>
              <a:t>congestion and high traversal times</a:t>
            </a:r>
            <a:endParaRPr lang="en-IN" sz="2800" dirty="0" smtClean="0"/>
          </a:p>
          <a:p>
            <a:pPr lvl="1"/>
            <a:r>
              <a:rPr lang="en-IN" sz="2800" dirty="0" smtClean="0"/>
              <a:t>Safety not a concern, with modern technology</a:t>
            </a:r>
          </a:p>
          <a:p>
            <a:r>
              <a:rPr lang="en-IN" sz="2800" dirty="0" smtClean="0"/>
              <a:t>Parameters for overall system benefit, e.g. increasing speeds without suitable powering of locomotives not likely be beneficial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6138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 smtClean="0"/>
              <a:t>Conclusions</a:t>
            </a:r>
            <a:endParaRPr lang="en-IN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3" y="1591707"/>
            <a:ext cx="8596668" cy="4983506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Indicative analysis and inferences, from available sources/data and discussion with Indian Railways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Formal study needs to be done for complete validation and policy implications</a:t>
            </a:r>
          </a:p>
          <a:p>
            <a:r>
              <a:rPr lang="en-US" sz="2800" dirty="0" smtClean="0"/>
              <a:t>Many agencies capable of co-operating on this analysis, including RDSO, CRIS and RITES (+ external consultants?) and interaction with academic institutions and researchers is very desirable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Thank you!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4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/>
              <a:t>References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4347"/>
            <a:ext cx="8596668" cy="4467015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IN" sz="2000" dirty="0"/>
              <a:t>Article: India Launches first </a:t>
            </a:r>
            <a:r>
              <a:rPr lang="en-IN" sz="2000" dirty="0" smtClean="0"/>
              <a:t>160 kmh </a:t>
            </a:r>
            <a:r>
              <a:rPr lang="en-IN" sz="2000" dirty="0"/>
              <a:t>semi high speed train, Source: Railway Gazette, Link: </a:t>
            </a:r>
            <a:r>
              <a:rPr lang="en-IN" sz="2000" u="sng" dirty="0">
                <a:hlinkClick r:id="rId2"/>
              </a:rPr>
              <a:t>http://www.railwaygazette.com/news/passenger/single-view/view/india-launches-first-160-kmh-semi-high-speed-train.html</a:t>
            </a:r>
            <a:r>
              <a:rPr lang="en-IN" sz="2000" dirty="0"/>
              <a:t>. </a:t>
            </a:r>
          </a:p>
          <a:p>
            <a:pPr lvl="0">
              <a:buFont typeface="+mj-lt"/>
              <a:buAutoNum type="arabicPeriod"/>
            </a:pPr>
            <a:r>
              <a:rPr lang="en-IN" sz="2000" dirty="0" smtClean="0"/>
              <a:t>Running </a:t>
            </a:r>
            <a:r>
              <a:rPr lang="en-IN" sz="2000" dirty="0"/>
              <a:t>of railway stock 2016, Circular No: </a:t>
            </a:r>
            <a:r>
              <a:rPr lang="en-IN" sz="2000" u="sng" dirty="0">
                <a:hlinkClick r:id="rId3"/>
              </a:rPr>
              <a:t>2016/CEDO/SR/01</a:t>
            </a:r>
            <a:r>
              <a:rPr lang="en-IN" sz="2000" dirty="0"/>
              <a:t>, Indian Railways, Link: </a:t>
            </a:r>
            <a:r>
              <a:rPr lang="en-IN" sz="2000" dirty="0">
                <a:hlinkClick r:id="rId4"/>
              </a:rPr>
              <a:t>http://www.indianrailways.gov.in/railwayboard/view_section.jsp?lang=0&amp;id=0,1,304,366,526,626,1645</a:t>
            </a:r>
            <a:r>
              <a:rPr lang="en-IN" sz="20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Axle Load, Source: Wikipedia, Link: </a:t>
            </a:r>
            <a:r>
              <a:rPr lang="en-IN" sz="2000" u="sng" dirty="0">
                <a:hlinkClick r:id="rId5"/>
              </a:rPr>
              <a:t>https://en.wikipedia.org/wiki/Axle_load</a:t>
            </a:r>
            <a:r>
              <a:rPr lang="en-IN" sz="20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IN" sz="2000" dirty="0" smtClean="0"/>
              <a:t>“Mission </a:t>
            </a:r>
            <a:r>
              <a:rPr lang="en-IN" sz="2000" dirty="0" err="1" smtClean="0"/>
              <a:t>Raftaar</a:t>
            </a:r>
            <a:r>
              <a:rPr lang="en-IN" sz="2000" dirty="0" smtClean="0"/>
              <a:t>” Right Powering of Freight trains Circular, Link: </a:t>
            </a:r>
            <a:r>
              <a:rPr lang="en-IN" sz="2000" dirty="0" smtClean="0">
                <a:hlinkClick r:id="rId6"/>
              </a:rPr>
              <a:t>http</a:t>
            </a:r>
            <a:r>
              <a:rPr lang="en-IN" sz="2000" dirty="0">
                <a:hlinkClick r:id="rId6"/>
              </a:rPr>
              <a:t>://www.indianrailways.gov.in/railwayboard/view_section.jsp?lang=0&amp;id=0,1,304,366,1762</a:t>
            </a:r>
            <a:endParaRPr lang="en-IN" sz="2000" dirty="0"/>
          </a:p>
          <a:p>
            <a:pPr lvl="0">
              <a:buFont typeface="+mj-lt"/>
              <a:buAutoNum type="arabicPeriod"/>
            </a:pPr>
            <a:endParaRPr lang="en-IN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5538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05" y="164757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05" y="1085214"/>
            <a:ext cx="8596668" cy="5772786"/>
          </a:xfrm>
        </p:spPr>
        <p:txBody>
          <a:bodyPr>
            <a:noAutofit/>
          </a:bodyPr>
          <a:lstStyle/>
          <a:p>
            <a:pPr fontAlgn="base"/>
            <a:r>
              <a:rPr lang="en-IN" sz="2800" dirty="0"/>
              <a:t>Increased expectation of performance of railways</a:t>
            </a:r>
          </a:p>
          <a:p>
            <a:pPr lvl="1" fontAlgn="base"/>
            <a:r>
              <a:rPr lang="en-IN" sz="2800" dirty="0"/>
              <a:t>Faster traversal times</a:t>
            </a:r>
          </a:p>
          <a:p>
            <a:pPr lvl="1" fontAlgn="base"/>
            <a:r>
              <a:rPr lang="en-IN" sz="2800" dirty="0"/>
              <a:t>More trains to be handled</a:t>
            </a:r>
          </a:p>
          <a:p>
            <a:pPr lvl="1" fontAlgn="base"/>
            <a:r>
              <a:rPr lang="en-IN" sz="2800" dirty="0"/>
              <a:t>Variety of rolling stock and train types</a:t>
            </a:r>
          </a:p>
          <a:p>
            <a:pPr lvl="1" fontAlgn="base"/>
            <a:r>
              <a:rPr lang="en-IN" sz="2800" b="1" i="1" dirty="0"/>
              <a:t>Safe running, </a:t>
            </a:r>
            <a:r>
              <a:rPr lang="en-IN" sz="2800" b="1" i="1" dirty="0"/>
              <a:t>environmentally </a:t>
            </a:r>
            <a:r>
              <a:rPr lang="en-IN" sz="2800" b="1" i="1" dirty="0" smtClean="0"/>
              <a:t>friendly and energy </a:t>
            </a:r>
            <a:r>
              <a:rPr lang="en-IN" sz="2800" b="1" i="1" dirty="0" smtClean="0"/>
              <a:t>efficient </a:t>
            </a:r>
            <a:r>
              <a:rPr lang="en-US" sz="2800" b="1" i="1" dirty="0" smtClean="0">
                <a:sym typeface="Wingdings"/>
              </a:rPr>
              <a:t> taken for granted</a:t>
            </a:r>
            <a:endParaRPr lang="en-IN" sz="2800" dirty="0"/>
          </a:p>
          <a:p>
            <a:pPr fontAlgn="base"/>
            <a:r>
              <a:rPr lang="en-IN" sz="2800" dirty="0"/>
              <a:t>For multi-faceted operation, simulation → objective system performance as a whole</a:t>
            </a:r>
          </a:p>
          <a:p>
            <a:pPr fontAlgn="base"/>
            <a:r>
              <a:rPr lang="en-IN" sz="2800" dirty="0"/>
              <a:t>Even with dedicated freight corridors, many rail sections will have </a:t>
            </a:r>
            <a:r>
              <a:rPr lang="en-IN" sz="2800" dirty="0">
                <a:solidFill>
                  <a:srgbClr val="FF0000"/>
                </a:solidFill>
              </a:rPr>
              <a:t>mixed traffic</a:t>
            </a:r>
            <a:r>
              <a:rPr lang="en-IN" sz="2800" dirty="0"/>
              <a:t> </a:t>
            </a:r>
          </a:p>
          <a:p>
            <a:pPr lvl="1" fontAlgn="base"/>
            <a:r>
              <a:rPr lang="en-IN" sz="2800" dirty="0"/>
              <a:t>Performance on such sections is of interest</a:t>
            </a:r>
          </a:p>
        </p:txBody>
      </p:sp>
    </p:spTree>
    <p:extLst>
      <p:ext uri="{BB962C8B-B14F-4D97-AF65-F5344CB8AC3E}">
        <p14:creationId xmlns:p14="http://schemas.microsoft.com/office/powerpoint/2010/main" val="333211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7622"/>
            <a:ext cx="8596668" cy="75307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IIT </a:t>
            </a:r>
            <a:r>
              <a:rPr lang="en-US" sz="4400" dirty="0" smtClean="0"/>
              <a:t>Bombay Rail Simulator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0666"/>
            <a:ext cx="9403018" cy="590733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IN" sz="3000" dirty="0"/>
              <a:t>Rail traffic simulator at IIT Bombay – (with IRISET, RITES, </a:t>
            </a:r>
            <a:r>
              <a:rPr lang="en-IN" sz="3000" dirty="0" smtClean="0"/>
              <a:t>RDSO support) </a:t>
            </a:r>
            <a:r>
              <a:rPr lang="en-US" sz="3000" dirty="0" smtClean="0"/>
              <a:t>–</a:t>
            </a:r>
            <a:r>
              <a:rPr lang="en-IN" sz="3000" dirty="0" smtClean="0"/>
              <a:t> complete traffic analysis</a:t>
            </a:r>
            <a:endParaRPr lang="en-IN" sz="3000" dirty="0"/>
          </a:p>
          <a:p>
            <a:pPr fontAlgn="base"/>
            <a:r>
              <a:rPr lang="en-IN" sz="3000" dirty="0" smtClean="0"/>
              <a:t>Has been u</a:t>
            </a:r>
            <a:r>
              <a:rPr lang="en-IN" sz="3000" dirty="0" smtClean="0"/>
              <a:t>sed </a:t>
            </a:r>
            <a:r>
              <a:rPr lang="en-IN" sz="3000" dirty="0"/>
              <a:t>for analysis of Mumbai suburban and other test sections</a:t>
            </a:r>
          </a:p>
          <a:p>
            <a:pPr fontAlgn="base"/>
            <a:r>
              <a:rPr lang="en-IN" sz="3000" dirty="0"/>
              <a:t>Intended as a line simulator for </a:t>
            </a:r>
          </a:p>
          <a:p>
            <a:pPr lvl="1" fontAlgn="base"/>
            <a:r>
              <a:rPr lang="en-IN" sz="3000" dirty="0"/>
              <a:t>Line capacity calculations and Timetabling</a:t>
            </a:r>
          </a:p>
          <a:p>
            <a:pPr lvl="1" fontAlgn="base"/>
            <a:r>
              <a:rPr lang="en-IN" sz="3000" dirty="0"/>
              <a:t>Comparative analysis of performance (e.g. auto </a:t>
            </a:r>
            <a:r>
              <a:rPr lang="en-IN" sz="3000" dirty="0" smtClean="0"/>
              <a:t>signalling</a:t>
            </a:r>
            <a:r>
              <a:rPr lang="en-IN" sz="3000" dirty="0"/>
              <a:t>, fast turn-outs, easing of speed restrictions)</a:t>
            </a:r>
          </a:p>
          <a:p>
            <a:pPr lvl="1" fontAlgn="base"/>
            <a:r>
              <a:rPr lang="en-IN" sz="3000" dirty="0"/>
              <a:t>Impact of different traffic mixes on a given section</a:t>
            </a:r>
          </a:p>
          <a:p>
            <a:pPr fontAlgn="base"/>
            <a:r>
              <a:rPr lang="en-IN" sz="3000" dirty="0"/>
              <a:t>Needs extension to accommodate terminal/junction operations and eventually network wide operation</a:t>
            </a:r>
          </a:p>
          <a:p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val="374765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13038"/>
            <a:ext cx="8596668" cy="739840"/>
          </a:xfrm>
        </p:spPr>
        <p:txBody>
          <a:bodyPr>
            <a:normAutofit fontScale="90000"/>
          </a:bodyPr>
          <a:lstStyle/>
          <a:p>
            <a:r>
              <a:rPr lang="en-IN" sz="4400" dirty="0"/>
              <a:t>Construction of Test </a:t>
            </a:r>
            <a:r>
              <a:rPr lang="en-IN" sz="4400" dirty="0" smtClean="0"/>
              <a:t>Case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25" y="1426604"/>
            <a:ext cx="10130603" cy="5834344"/>
          </a:xfrm>
        </p:spPr>
        <p:txBody>
          <a:bodyPr>
            <a:noAutofit/>
          </a:bodyPr>
          <a:lstStyle/>
          <a:p>
            <a:pPr fontAlgn="base"/>
            <a:r>
              <a:rPr lang="en-IN" sz="2800" dirty="0"/>
              <a:t>Allahabad division: ALD - </a:t>
            </a:r>
            <a:r>
              <a:rPr lang="en-IN" sz="2800" dirty="0" err="1"/>
              <a:t>Mughalsarai</a:t>
            </a:r>
            <a:r>
              <a:rPr lang="en-IN" sz="2800" dirty="0"/>
              <a:t> taken as a detailed test case</a:t>
            </a:r>
          </a:p>
          <a:p>
            <a:pPr fontAlgn="base"/>
            <a:r>
              <a:rPr lang="en-IN" sz="2800" dirty="0">
                <a:solidFill>
                  <a:srgbClr val="FF0000"/>
                </a:solidFill>
              </a:rPr>
              <a:t>Data as of mid-2015 taken for purpose of study</a:t>
            </a:r>
          </a:p>
          <a:p>
            <a:pPr lvl="1" fontAlgn="base"/>
            <a:r>
              <a:rPr lang="en-IN" sz="2800" dirty="0"/>
              <a:t>Automatic </a:t>
            </a:r>
            <a:r>
              <a:rPr lang="en-IN" sz="2800" dirty="0" err="1"/>
              <a:t>signaling</a:t>
            </a:r>
            <a:r>
              <a:rPr lang="en-IN" sz="2800" dirty="0"/>
              <a:t> MGS-</a:t>
            </a:r>
            <a:r>
              <a:rPr lang="en-IN" sz="2800" dirty="0" err="1"/>
              <a:t>Chunar</a:t>
            </a:r>
            <a:r>
              <a:rPr lang="en-IN" sz="2800" dirty="0"/>
              <a:t>, Absolute block working </a:t>
            </a:r>
            <a:r>
              <a:rPr lang="en-IN" sz="2800" dirty="0" err="1"/>
              <a:t>Chunar-Mirzapur</a:t>
            </a:r>
            <a:r>
              <a:rPr lang="en-IN" sz="2800" dirty="0"/>
              <a:t>, Automatic </a:t>
            </a:r>
            <a:r>
              <a:rPr lang="en-IN" sz="2800" dirty="0" err="1"/>
              <a:t>signaling</a:t>
            </a:r>
            <a:r>
              <a:rPr lang="en-IN" sz="2800" dirty="0"/>
              <a:t> </a:t>
            </a:r>
            <a:r>
              <a:rPr lang="en-IN" sz="2800" dirty="0" err="1"/>
              <a:t>Mirzapur</a:t>
            </a:r>
            <a:r>
              <a:rPr lang="en-IN" sz="2800" dirty="0"/>
              <a:t> ALD</a:t>
            </a:r>
          </a:p>
          <a:p>
            <a:pPr lvl="1" fontAlgn="base"/>
            <a:r>
              <a:rPr lang="en-IN" sz="2800" dirty="0" err="1"/>
              <a:t>Chunar-Mirzapur</a:t>
            </a:r>
            <a:r>
              <a:rPr lang="en-IN" sz="2800" dirty="0"/>
              <a:t> has been upgraded to Auto </a:t>
            </a:r>
            <a:r>
              <a:rPr lang="en-IN" sz="2800" dirty="0" err="1"/>
              <a:t>signaling</a:t>
            </a:r>
            <a:r>
              <a:rPr lang="en-IN" sz="2800" dirty="0"/>
              <a:t> since then</a:t>
            </a:r>
          </a:p>
          <a:p>
            <a:pPr fontAlgn="base"/>
            <a:r>
              <a:rPr lang="en-IN" sz="2800" dirty="0" smtClean="0"/>
              <a:t>Approximately </a:t>
            </a:r>
            <a:r>
              <a:rPr lang="en-IN" sz="2800" dirty="0"/>
              <a:t>50 passenger trains a day run in each direction, as per the working timetable (including allowances and planned overtakes</a:t>
            </a:r>
            <a:r>
              <a:rPr lang="en-IN" sz="2800" dirty="0" smtClean="0"/>
              <a:t>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37657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2085"/>
            <a:ext cx="8596668" cy="845679"/>
          </a:xfrm>
        </p:spPr>
        <p:txBody>
          <a:bodyPr/>
          <a:lstStyle/>
          <a:p>
            <a:r>
              <a:rPr lang="en-IN" dirty="0" smtClean="0"/>
              <a:t>Test section </a:t>
            </a:r>
            <a:r>
              <a:rPr lang="en-US" dirty="0" smtClean="0"/>
              <a:t>–</a:t>
            </a:r>
            <a:r>
              <a:rPr lang="en-IN" dirty="0" smtClean="0"/>
              <a:t> Cont’d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77453"/>
            <a:ext cx="8596668" cy="5516828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smtClean="0"/>
              <a:t>Three </a:t>
            </a:r>
            <a:r>
              <a:rPr lang="en-US" sz="7000" dirty="0" smtClean="0"/>
              <a:t>types of passenger trains - max </a:t>
            </a:r>
            <a:r>
              <a:rPr lang="en-US" sz="7000" dirty="0" smtClean="0"/>
              <a:t>speed </a:t>
            </a:r>
            <a:r>
              <a:rPr lang="en-US" sz="7000" dirty="0" smtClean="0"/>
              <a:t>130 </a:t>
            </a:r>
            <a:r>
              <a:rPr lang="en-US" sz="7000" dirty="0" err="1" smtClean="0"/>
              <a:t>kmph</a:t>
            </a:r>
            <a:r>
              <a:rPr lang="en-US" sz="7000" dirty="0" smtClean="0"/>
              <a:t>, </a:t>
            </a:r>
            <a:r>
              <a:rPr lang="en-US" sz="7000" dirty="0" smtClean="0"/>
              <a:t>110 </a:t>
            </a:r>
            <a:r>
              <a:rPr lang="en-US" sz="7000" dirty="0" err="1" smtClean="0"/>
              <a:t>kmph</a:t>
            </a:r>
            <a:r>
              <a:rPr lang="en-US" sz="7000" dirty="0" smtClean="0"/>
              <a:t> </a:t>
            </a:r>
            <a:r>
              <a:rPr lang="en-US" sz="7000" dirty="0" smtClean="0"/>
              <a:t>and </a:t>
            </a:r>
            <a:r>
              <a:rPr lang="en-US" sz="7000" dirty="0" smtClean="0"/>
              <a:t>100 </a:t>
            </a:r>
            <a:r>
              <a:rPr lang="en-US" sz="7000" dirty="0" err="1" smtClean="0"/>
              <a:t>kmph</a:t>
            </a:r>
            <a:r>
              <a:rPr lang="en-US" sz="7000" dirty="0" smtClean="0"/>
              <a:t> considered</a:t>
            </a:r>
            <a:endParaRPr lang="en-IN" sz="7000" dirty="0" smtClean="0"/>
          </a:p>
          <a:p>
            <a:r>
              <a:rPr lang="en-IN" sz="7000" dirty="0" smtClean="0"/>
              <a:t>A </a:t>
            </a:r>
            <a:r>
              <a:rPr lang="en-IN" sz="7000" dirty="0"/>
              <a:t>variable number of freight trains run with different firing times to get an estimate of the number that can be run </a:t>
            </a:r>
            <a:r>
              <a:rPr lang="en-IN" sz="7000" dirty="0" smtClean="0"/>
              <a:t>effectively</a:t>
            </a:r>
          </a:p>
          <a:p>
            <a:r>
              <a:rPr lang="en-IN" sz="7000" dirty="0" smtClean="0"/>
              <a:t>Raw capacity </a:t>
            </a:r>
            <a:r>
              <a:rPr lang="en-US" sz="7000" dirty="0" smtClean="0"/>
              <a:t>–</a:t>
            </a:r>
            <a:r>
              <a:rPr lang="en-IN" sz="7000" dirty="0" smtClean="0"/>
              <a:t> based on critical section</a:t>
            </a:r>
          </a:p>
          <a:p>
            <a:r>
              <a:rPr lang="en-IN" sz="7000" dirty="0" smtClean="0"/>
              <a:t>Mixed capacity </a:t>
            </a:r>
            <a:r>
              <a:rPr lang="en-US" sz="7000" dirty="0" smtClean="0"/>
              <a:t>–</a:t>
            </a:r>
            <a:r>
              <a:rPr lang="en-IN" sz="7000" dirty="0" smtClean="0"/>
              <a:t> based on simultaneous handling of passenger trains and freight trains with reasonable traversal times</a:t>
            </a:r>
            <a:endParaRPr lang="en-IN" sz="7000" dirty="0"/>
          </a:p>
          <a:p>
            <a:r>
              <a:rPr lang="en-IN" sz="7000" dirty="0">
                <a:solidFill>
                  <a:srgbClr val="FF0000"/>
                </a:solidFill>
              </a:rPr>
              <a:t>Thumb rule – Average traversal time of freight trains that are operated should not exceed twice the free running times of a single (typical) freight train on the section (in the presence of scheduled passenger trains</a:t>
            </a:r>
            <a:r>
              <a:rPr lang="en-IN" sz="7000" dirty="0" smtClean="0">
                <a:solidFill>
                  <a:srgbClr val="FF0000"/>
                </a:solidFill>
              </a:rPr>
              <a:t>)</a:t>
            </a:r>
            <a:endParaRPr lang="en-IN" sz="7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134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99" y="1674556"/>
            <a:ext cx="8596668" cy="6036059"/>
          </a:xfrm>
        </p:spPr>
        <p:txBody>
          <a:bodyPr>
            <a:normAutofit/>
          </a:bodyPr>
          <a:lstStyle/>
          <a:p>
            <a:r>
              <a:rPr lang="en-IN" sz="2800" dirty="0" smtClean="0"/>
              <a:t>From recent </a:t>
            </a:r>
            <a:r>
              <a:rPr lang="en-IN" sz="2800" dirty="0" smtClean="0"/>
              <a:t>notifications </a:t>
            </a:r>
            <a:r>
              <a:rPr lang="en-IN" sz="2800" dirty="0" smtClean="0"/>
              <a:t>[1</a:t>
            </a:r>
            <a:r>
              <a:rPr lang="en-IN" sz="2800" dirty="0" smtClean="0"/>
              <a:t>] &amp; [</a:t>
            </a:r>
            <a:r>
              <a:rPr lang="en-IN" sz="2800" dirty="0" smtClean="0"/>
              <a:t>2] Gatimaan </a:t>
            </a:r>
            <a:r>
              <a:rPr lang="en-IN" sz="2800" dirty="0"/>
              <a:t>express </a:t>
            </a:r>
            <a:r>
              <a:rPr lang="en-IN" sz="2800" dirty="0" smtClean="0"/>
              <a:t>is </a:t>
            </a:r>
            <a:r>
              <a:rPr lang="en-IN" sz="2800" dirty="0" smtClean="0"/>
              <a:t>a </a:t>
            </a:r>
            <a:r>
              <a:rPr lang="en-IN" sz="2800" dirty="0"/>
              <a:t>semi high speed train </a:t>
            </a:r>
            <a:r>
              <a:rPr lang="en-IN" sz="2800" dirty="0" smtClean="0"/>
              <a:t>with </a:t>
            </a:r>
            <a:r>
              <a:rPr lang="en-IN" sz="2800" dirty="0" smtClean="0"/>
              <a:t>max </a:t>
            </a:r>
            <a:r>
              <a:rPr lang="en-IN" sz="2800" dirty="0" smtClean="0"/>
              <a:t>speed </a:t>
            </a:r>
            <a:r>
              <a:rPr lang="en-IN" sz="2800" dirty="0"/>
              <a:t>160 km/</a:t>
            </a:r>
            <a:r>
              <a:rPr lang="en-IN" sz="2800" dirty="0" smtClean="0"/>
              <a:t>hr</a:t>
            </a:r>
            <a:endParaRPr lang="en-IN" sz="2800" dirty="0" smtClean="0"/>
          </a:p>
          <a:p>
            <a:r>
              <a:rPr lang="en-US" sz="2800" dirty="0" smtClean="0"/>
              <a:t>Acceleration &amp; Deceleration of </a:t>
            </a:r>
            <a:r>
              <a:rPr lang="en-US" sz="2800" dirty="0" err="1" smtClean="0"/>
              <a:t>Gatimaan</a:t>
            </a:r>
            <a:r>
              <a:rPr lang="en-US" sz="2800" dirty="0" smtClean="0"/>
              <a:t> </a:t>
            </a:r>
            <a:r>
              <a:rPr lang="en-US" sz="2800" dirty="0" smtClean="0"/>
              <a:t>train </a:t>
            </a:r>
            <a:r>
              <a:rPr lang="en-US" sz="2800" dirty="0" smtClean="0"/>
              <a:t>taken as</a:t>
            </a:r>
            <a:r>
              <a:rPr lang="en-US" sz="2800" dirty="0" smtClean="0"/>
              <a:t> 0.2 m</a:t>
            </a:r>
            <a:r>
              <a:rPr lang="en-US" sz="2800" dirty="0" smtClean="0"/>
              <a:t>/s^2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Acceleration &amp; Deceleration of </a:t>
            </a:r>
            <a:r>
              <a:rPr lang="en-US" sz="2800" dirty="0" smtClean="0"/>
              <a:t>Freight train </a:t>
            </a:r>
            <a:r>
              <a:rPr lang="en-US" sz="2800" dirty="0" smtClean="0"/>
              <a:t>taken as 0.05 m</a:t>
            </a:r>
            <a:r>
              <a:rPr lang="en-US" sz="2800" dirty="0" smtClean="0"/>
              <a:t>/s^2</a:t>
            </a:r>
          </a:p>
          <a:p>
            <a:r>
              <a:rPr lang="en-US" sz="2800" dirty="0" smtClean="0"/>
              <a:t>With the increase in axle load, </a:t>
            </a:r>
            <a:r>
              <a:rPr lang="en-US" sz="2800" dirty="0" smtClean="0"/>
              <a:t>freight train max </a:t>
            </a:r>
            <a:r>
              <a:rPr lang="en-US" sz="2800" dirty="0" smtClean="0"/>
              <a:t>speed </a:t>
            </a:r>
            <a:r>
              <a:rPr lang="en-US" sz="2800" dirty="0" smtClean="0"/>
              <a:t>considered in the range 45-60 </a:t>
            </a:r>
            <a:r>
              <a:rPr lang="en-US" sz="2800" dirty="0" err="1" smtClean="0"/>
              <a:t>kmph</a:t>
            </a:r>
            <a:endParaRPr lang="en-US" sz="2800" dirty="0" smtClean="0"/>
          </a:p>
          <a:p>
            <a:r>
              <a:rPr lang="en-US" sz="2800" dirty="0" smtClean="0"/>
              <a:t>MGS-ALD : 150 </a:t>
            </a:r>
            <a:r>
              <a:rPr lang="en-US" sz="2800" dirty="0" err="1" smtClean="0"/>
              <a:t>kmph</a:t>
            </a:r>
            <a:r>
              <a:rPr lang="en-US" sz="2800" dirty="0" smtClean="0"/>
              <a:t>, free running time 2-3 hours</a:t>
            </a:r>
            <a:endParaRPr lang="en-US" sz="2800" dirty="0"/>
          </a:p>
          <a:p>
            <a:endParaRPr lang="en-IN" sz="2800" dirty="0" smtClean="0"/>
          </a:p>
          <a:p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3" y="313038"/>
            <a:ext cx="8596668" cy="739840"/>
          </a:xfrm>
        </p:spPr>
        <p:txBody>
          <a:bodyPr>
            <a:normAutofit fontScale="90000"/>
          </a:bodyPr>
          <a:lstStyle/>
          <a:p>
            <a:r>
              <a:rPr lang="en-IN" sz="4400" dirty="0" smtClean="0"/>
              <a:t>Parameters considered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617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Test Results</a:t>
            </a:r>
            <a:endParaRPr lang="en-IN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305912"/>
              </p:ext>
            </p:extLst>
          </p:nvPr>
        </p:nvGraphicFramePr>
        <p:xfrm>
          <a:off x="776546" y="1501561"/>
          <a:ext cx="8596310" cy="387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/>
                <a:gridCol w="1719262"/>
                <a:gridCol w="1719262"/>
                <a:gridCol w="1719262"/>
                <a:gridCol w="1719262"/>
              </a:tblGrid>
              <a:tr h="49381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Pass’ger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/>
                        <a:t>train Speed </a:t>
                      </a:r>
                      <a:r>
                        <a:rPr lang="en-US" sz="2800" dirty="0" err="1" smtClean="0"/>
                        <a:t>kmph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Freight Train</a:t>
                      </a:r>
                      <a:r>
                        <a:rPr lang="en-US" sz="2800" baseline="0" dirty="0" smtClean="0"/>
                        <a:t> speed </a:t>
                      </a:r>
                      <a:r>
                        <a:rPr lang="en-US" sz="2800" baseline="0" dirty="0" err="1" smtClean="0"/>
                        <a:t>kmph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Raw Capacity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Mixed Capacity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Average Traversal Time (HH:MM)</a:t>
                      </a:r>
                      <a:endParaRPr lang="en-IN" sz="2800" dirty="0"/>
                    </a:p>
                  </a:txBody>
                  <a:tcPr/>
                </a:tc>
              </a:tr>
              <a:tr h="493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05:21</a:t>
                      </a:r>
                    </a:p>
                  </a:txBody>
                  <a:tcPr/>
                </a:tc>
              </a:tr>
              <a:tr h="493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123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05:36</a:t>
                      </a:r>
                      <a:endParaRPr lang="en-IN" sz="2800" dirty="0"/>
                    </a:p>
                  </a:txBody>
                  <a:tcPr/>
                </a:tc>
              </a:tr>
              <a:tr h="493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05:26</a:t>
                      </a:r>
                      <a:endParaRPr lang="en-IN" sz="2800" dirty="0"/>
                    </a:p>
                  </a:txBody>
                  <a:tcPr/>
                </a:tc>
              </a:tr>
              <a:tr h="493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160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45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112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57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05:16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1449" y="5609967"/>
            <a:ext cx="7669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**For test case 2 &amp; 4, max. speed of 130 </a:t>
            </a:r>
            <a:r>
              <a:rPr lang="en-US" sz="2800" dirty="0" err="1" smtClean="0"/>
              <a:t>kmph</a:t>
            </a:r>
            <a:r>
              <a:rPr lang="en-US" sz="2800" dirty="0" smtClean="0"/>
              <a:t> scheduled trains are replaced by 160 </a:t>
            </a:r>
            <a:r>
              <a:rPr lang="en-US" sz="2800" dirty="0" err="1" smtClean="0"/>
              <a:t>kmph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3939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4436"/>
          </a:xfrm>
        </p:spPr>
        <p:txBody>
          <a:bodyPr/>
          <a:lstStyle/>
          <a:p>
            <a:r>
              <a:rPr lang="en-US" dirty="0" smtClean="0"/>
              <a:t>Modified </a:t>
            </a:r>
            <a:r>
              <a:rPr lang="en-US" dirty="0" smtClean="0"/>
              <a:t>Test </a:t>
            </a:r>
            <a:r>
              <a:rPr lang="en-US" dirty="0" smtClean="0"/>
              <a:t>Cases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2670"/>
            <a:ext cx="8596668" cy="5013417"/>
          </a:xfrm>
        </p:spPr>
        <p:txBody>
          <a:bodyPr>
            <a:noAutofit/>
          </a:bodyPr>
          <a:lstStyle/>
          <a:p>
            <a:r>
              <a:rPr lang="en-US" sz="2800" dirty="0" smtClean="0"/>
              <a:t>Initial computations show that introduction </a:t>
            </a:r>
            <a:r>
              <a:rPr lang="en-US" sz="2800" dirty="0"/>
              <a:t>of semi high speed passenger trains and high axle freight </a:t>
            </a:r>
            <a:r>
              <a:rPr lang="en-US" sz="2800" dirty="0" smtClean="0"/>
              <a:t>train (increase in speed differentials), </a:t>
            </a:r>
            <a:r>
              <a:rPr lang="en-US" sz="2800" dirty="0" smtClean="0"/>
              <a:t>overall freight carrying c</a:t>
            </a:r>
            <a:r>
              <a:rPr lang="en-US" sz="2800" dirty="0" smtClean="0"/>
              <a:t>apacity </a:t>
            </a:r>
            <a:r>
              <a:rPr lang="en-US" sz="2800" dirty="0" smtClean="0">
                <a:solidFill>
                  <a:srgbClr val="FF0000"/>
                </a:solidFill>
              </a:rPr>
              <a:t>decreases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To </a:t>
            </a:r>
            <a:r>
              <a:rPr lang="en-US" sz="2800" dirty="0" smtClean="0"/>
              <a:t>improve </a:t>
            </a:r>
            <a:r>
              <a:rPr lang="en-US" sz="2800" dirty="0" smtClean="0"/>
              <a:t>mixed traffic capacity, as per recent </a:t>
            </a:r>
            <a:r>
              <a:rPr lang="en-US" sz="2800" dirty="0" smtClean="0"/>
              <a:t>circular [4] regarding “right powering”, freight train’s acceleration has been </a:t>
            </a:r>
            <a:r>
              <a:rPr lang="en-US" sz="2800" dirty="0" smtClean="0"/>
              <a:t>increased (doubled)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Availability of locomotives?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With this new change in parameter, a test has been conducted </a:t>
            </a:r>
            <a:r>
              <a:rPr lang="en-US" sz="2800" dirty="0" smtClean="0"/>
              <a:t>for the</a:t>
            </a:r>
            <a:r>
              <a:rPr lang="en-US" sz="2800" dirty="0" smtClean="0"/>
              <a:t> mixed </a:t>
            </a:r>
            <a:r>
              <a:rPr lang="en-US" sz="2800" dirty="0" smtClean="0"/>
              <a:t>traffic </a:t>
            </a:r>
            <a:r>
              <a:rPr lang="en-US" sz="2800" dirty="0" smtClean="0"/>
              <a:t>scenario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096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96" y="321276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Modified Test Results</a:t>
            </a:r>
            <a:endParaRPr lang="en-IN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070430"/>
              </p:ext>
            </p:extLst>
          </p:nvPr>
        </p:nvGraphicFramePr>
        <p:xfrm>
          <a:off x="669453" y="1246188"/>
          <a:ext cx="859631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354"/>
                <a:gridCol w="2660520"/>
                <a:gridCol w="2865437"/>
              </a:tblGrid>
              <a:tr h="3975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Parameters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Before</a:t>
                      </a:r>
                      <a:r>
                        <a:rPr lang="en-US" sz="2400" baseline="0" dirty="0" smtClean="0"/>
                        <a:t> Modification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After Modification</a:t>
                      </a:r>
                      <a:endParaRPr lang="en-IN" sz="2400" dirty="0"/>
                    </a:p>
                  </a:txBody>
                  <a:tcPr/>
                </a:tc>
              </a:tr>
              <a:tr h="6862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Freight Acc. &amp; Dec.</a:t>
                      </a:r>
                      <a:r>
                        <a:rPr lang="en-US" sz="2400" baseline="0" dirty="0" smtClean="0"/>
                        <a:t> m/s^2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IN" sz="2400" dirty="0"/>
                    </a:p>
                  </a:txBody>
                  <a:tcPr/>
                </a:tc>
              </a:tr>
              <a:tr h="6862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Scheduled Train max. Speed (</a:t>
                      </a:r>
                      <a:r>
                        <a:rPr lang="en-US" sz="2400" dirty="0" err="1" smtClean="0"/>
                        <a:t>kmph</a:t>
                      </a:r>
                      <a:r>
                        <a:rPr lang="en-US" sz="2400" dirty="0" smtClean="0"/>
                        <a:t>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160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160</a:t>
                      </a:r>
                      <a:endParaRPr lang="en-IN" sz="2400" dirty="0"/>
                    </a:p>
                  </a:txBody>
                  <a:tcPr/>
                </a:tc>
              </a:tr>
              <a:tr h="6862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Freight Train max. Speed (</a:t>
                      </a:r>
                      <a:r>
                        <a:rPr lang="en-US" sz="2400" dirty="0" err="1" smtClean="0"/>
                        <a:t>kmph</a:t>
                      </a:r>
                      <a:r>
                        <a:rPr lang="en-US" sz="2400" dirty="0" smtClean="0"/>
                        <a:t>)</a:t>
                      </a:r>
                      <a:endParaRPr lang="en-IN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</a:t>
                      </a:r>
                      <a:endParaRPr lang="en-IN" sz="2400" dirty="0"/>
                    </a:p>
                  </a:txBody>
                  <a:tcPr/>
                </a:tc>
              </a:tr>
              <a:tr h="3975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Mixed Capacity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</a:t>
                      </a:r>
                      <a:endParaRPr lang="en-IN" sz="2400" dirty="0"/>
                    </a:p>
                  </a:txBody>
                  <a:tcPr/>
                </a:tc>
              </a:tr>
              <a:tr h="6862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Traversal Time (HH:MM)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05:16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05:29</a:t>
                      </a:r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9096" y="5972432"/>
            <a:ext cx="9183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 right powering, </a:t>
            </a:r>
            <a:r>
              <a:rPr lang="en-US" sz="2800" dirty="0" smtClean="0"/>
              <a:t>capacity can be increased in </a:t>
            </a:r>
            <a:r>
              <a:rPr lang="en-US" sz="2800" dirty="0" smtClean="0"/>
              <a:t>mix traffic situations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40506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972</Words>
  <Application>Microsoft Macintosh PowerPoint</Application>
  <PresentationFormat>Custom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Simulation of mixed traffic on a railway section</vt:lpstr>
      <vt:lpstr>Introduction</vt:lpstr>
      <vt:lpstr>IIT Bombay Rail Simulator</vt:lpstr>
      <vt:lpstr>Construction of Test Case </vt:lpstr>
      <vt:lpstr>Test section – Cont’d</vt:lpstr>
      <vt:lpstr>Parameters considered </vt:lpstr>
      <vt:lpstr>Test Results</vt:lpstr>
      <vt:lpstr>Modified Test Cases</vt:lpstr>
      <vt:lpstr>Modified Test Results</vt:lpstr>
      <vt:lpstr>Some inferences</vt:lpstr>
      <vt:lpstr>Conclusions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of Mix-traffic Railway Network of Semi high speed and High axle load </dc:title>
  <dc:creator>Vidyadhar Ravi</dc:creator>
  <cp:lastModifiedBy>NARAYAN RANGARAJ</cp:lastModifiedBy>
  <cp:revision>23</cp:revision>
  <dcterms:created xsi:type="dcterms:W3CDTF">2017-01-05T11:03:40Z</dcterms:created>
  <dcterms:modified xsi:type="dcterms:W3CDTF">2017-01-07T11:27:22Z</dcterms:modified>
</cp:coreProperties>
</file>